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6"/>
  </p:notesMasterIdLst>
  <p:sldIdLst>
    <p:sldId id="264" r:id="rId6"/>
    <p:sldId id="258" r:id="rId7"/>
    <p:sldId id="325" r:id="rId8"/>
    <p:sldId id="343" r:id="rId9"/>
    <p:sldId id="333" r:id="rId10"/>
    <p:sldId id="366" r:id="rId11"/>
    <p:sldId id="331" r:id="rId12"/>
    <p:sldId id="367" r:id="rId13"/>
    <p:sldId id="368" r:id="rId14"/>
    <p:sldId id="369" r:id="rId15"/>
    <p:sldId id="370" r:id="rId16"/>
    <p:sldId id="371" r:id="rId17"/>
    <p:sldId id="372" r:id="rId18"/>
    <p:sldId id="375" r:id="rId19"/>
    <p:sldId id="373" r:id="rId20"/>
    <p:sldId id="374" r:id="rId21"/>
    <p:sldId id="269" r:id="rId22"/>
    <p:sldId id="270" r:id="rId23"/>
    <p:sldId id="27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7026"/>
  </p:normalViewPr>
  <p:slideViewPr>
    <p:cSldViewPr snapToGrid="0">
      <p:cViewPr varScale="1">
        <p:scale>
          <a:sx n="67" d="100"/>
          <a:sy n="67" d="100"/>
        </p:scale>
        <p:origin x="920" y="44"/>
      </p:cViewPr>
      <p:guideLst/>
    </p:cSldViewPr>
  </p:slideViewPr>
  <p:notesTextViewPr>
    <p:cViewPr>
      <p:scale>
        <a:sx n="1" d="1"/>
        <a:sy n="1" d="1"/>
      </p:scale>
      <p:origin x="0" y="0"/>
    </p:cViewPr>
  </p:notesTextViewPr>
  <p:sorterViewPr>
    <p:cViewPr>
      <p:scale>
        <a:sx n="100" d="100"/>
        <a:sy n="100" d="100"/>
      </p:scale>
      <p:origin x="0" y="-6908"/>
    </p:cViewPr>
  </p:sorterViewPr>
  <p:notesViewPr>
    <p:cSldViewPr snapToGrid="0">
      <p:cViewPr>
        <p:scale>
          <a:sx n="100" d="100"/>
          <a:sy n="100" d="100"/>
        </p:scale>
        <p:origin x="4240" y="-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Here’s an example of how to calculate insulin dose based on a meal with 60 grams of carbohydrate.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If a student’s insulin-to-carbohydrate ratio is 1 unit of insulin to 10 grams of carbohydrate, and the total amount of carbohydrate eaten is 60, then we take that carbohydrate amount of 60 and divide it by the number of grams per unit from the carb ratio, or 10.  So 60 divided by 10 equals 6 units of insulin.</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59921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Some students will need assistance in the school lunchroom.  Others will not.</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All students and their families should be provided with school menus and nutritional information in advance.  If a staff member is assisting the student in making food choices she/he also needs to be provided with the menu and nutritional information.</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Students should be provided with sufficient time for eating.</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actual food intake of some students may need direct monitoring  per the DMMP. These students may include: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younger or newly diagnosed students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picky eaters</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Each student’s level of independence should be respected: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Per the DMMP, students should be encouraged to make independent choices to the extent that they can do so responsibly.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who are independent in making food selections should not be subject to “second-guessing” by staff or other students.</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66383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approximate carbohydrate content of school meals can be determined in advance by the school nutrition director and can be indicated on the school menu for each item.</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3117949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Provide parent/guardian with advance notice of parties/special events.  If no advance notice has been given, contact the parent/guardian once the event begins, if there are questions.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Don’t restrict unnecessarily. Follow the student’s DMMP.</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Some students may prefer to bring their own foods, but may eat what is available.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Many traditional party foods are high in sugar and fat, so consider providing a selection of healthful foods and snacks to encourage healthy eating habits for all.</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Limit use of food as reward.</a:t>
            </a:r>
          </a:p>
          <a:p>
            <a:pPr marL="171450" indent="-171450" eaLnBrk="1" hangingPunct="1">
              <a:lnSpc>
                <a:spcPct val="90000"/>
              </a:lnSpc>
              <a:spcBef>
                <a:spcPts val="1250"/>
              </a:spcBef>
              <a:buClr>
                <a:schemeClr val="tx1"/>
              </a:buClr>
              <a:buFont typeface="Wingdings" pitchFamily="2" charset="2"/>
              <a:buChar cha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138634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Provide parent/guardian with advance notice of parties/special events.  If no advance notice has been given, contact the parent/guardian once the event begins, if there are questions.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Don’t restrict unnecessarily. Follow the student’s DMMP.</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Some students may prefer to bring their own foods, but may eat what is available.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Many traditional party foods are high in sugar and fat, so consider providing a selection of healthful foods and snacks to encourage healthy eating habits for all.</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Limit use of food as reward.</a:t>
            </a:r>
          </a:p>
          <a:p>
            <a:pPr marL="171450" indent="-171450" eaLnBrk="1" hangingPunct="1">
              <a:lnSpc>
                <a:spcPct val="90000"/>
              </a:lnSpc>
              <a:spcBef>
                <a:spcPts val="1250"/>
              </a:spcBef>
              <a:buClr>
                <a:schemeClr val="tx1"/>
              </a:buClr>
              <a:buFont typeface="Wingdings" pitchFamily="2" charset="2"/>
              <a:buChar cha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99459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Physical activity is a critical part of diabetes management.  </a:t>
            </a:r>
            <a:endParaRPr lang="en-US" altLang="en-US" sz="1000" b="0" dirty="0">
              <a:latin typeface="Arial" panose="020B0604020202020204" pitchFamily="34" charset="0"/>
              <a:cs typeface="Arial" panose="020B0604020202020204" pitchFamily="34" charset="0"/>
            </a:endParaRP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Everyone can benefit from regular activity, but it is especially important for a student with diabetes.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with diabetes should participate fully in physical education classes and team sports, unless indicated by another health care condition, hypoglycemia, or high ketones as per DMMP.</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In general, activity lowers blood glucose levels. </a:t>
            </a:r>
            <a:endParaRPr lang="en-US" altLang="en-US" sz="1000" b="0" dirty="0">
              <a:latin typeface="Arial" panose="020B0604020202020204" pitchFamily="34" charset="0"/>
              <a:cs typeface="Arial" panose="020B0604020202020204" pitchFamily="34" charset="0"/>
            </a:endParaRP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with diabetes may need to make adjustments to insulin/medications and food intake depending upon timing of activity to insulin peaks or meals and snacks.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 quick-acting source of glucose, glucose meter, and water should always be available.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PE teachers and coaches must be familiar with symptoms of both high and low blood glucose and know what action they should take including how to get help.</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If there is insufficient insulin, physical activity can raise blood glucose levels. Follow DMMP for activity restrictions when ketones are present.</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7026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Guidelines for activity and blood glucose monitoring:</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Check before, during, and after physical activity per DMMP.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Especially when trying a new activity or sport.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If blood sugar starts to fall, student should stop and have a snack.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with pumps may disconnect or adjust the basal rate downward temporarily, prior to physical activity (per DMMP).  If students disconnect from the pump, they need to have a secure location to store the pump until reconnecting.</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effects of activity can last up to 12 hours.  Blood glucoses can trend downward for hours after physical activity.</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379955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Nutrition and Physical Activity.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20</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The objectives are for participants to be able to understand:</a:t>
            </a:r>
          </a:p>
          <a:p>
            <a:pPr eaLnBrk="1" hangingPunct="1"/>
            <a:endParaRPr lang="en-US" altLang="en-US" sz="1000" b="1" dirty="0">
              <a:latin typeface="Arial" panose="020B0604020202020204" pitchFamily="34" charset="0"/>
              <a:cs typeface="Arial" panose="020B0604020202020204" pitchFamily="34" charset="0"/>
            </a:endParaRP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Basic meal plans for students with diabetes</a:t>
            </a: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Nutrition calculation methods</a:t>
            </a: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Physical activity benefits for students with diabetes</a:t>
            </a: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Physical activity guidelines for students with diabetes</a:t>
            </a:r>
          </a:p>
          <a:p>
            <a:pPr marL="342900" lvl="1" indent="-114300" eaLnBrk="1" hangingPunct="1">
              <a:buFontTx/>
              <a:buChar char="•"/>
            </a:pPr>
            <a:endParaRPr lang="en-US" altLang="en-US" sz="1000" dirty="0">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2974"/>
            <a:ext cx="5486400" cy="3429828"/>
          </a:xfrm>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Why be concerned about nutrition?</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Good nutrition is important for everyone for optimal health. Nutrition is essential for growth and development, health, and well being of all students and staff.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Dietary factors are associated with 5 of the 10 leading causes of death including coronary heart disease, some types of cancer, stroke, type 2 diabetes, and osteoporosis.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Nationwide, we are facing an epidemic of overweight and  obesity, among children and adults.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For people with diabetes, following a carefully designed meal plan is necessary to prevent both short and long-term complications by regulating blood glucose levels.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who follow meal plan guidelines will be less apt to experience hyperglycemia or hypoglycemia and should have better attendance and participation.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From a long-term perspective, following meal plan guidelines means that students can help to prevent or delay the onset of serious complications of diabetes, such as kidney disease, high blood pressure, heart disease, and blindness.*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*While it is important for school personnel to be aware of the potential for these serious life-limiting or life threatening complications, it is not appropriate for school personnel to discuss risks for complications with individual students.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Good nutrition will help children and teens grow and develop properly and help to make them ready to learn.</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950" b="1" dirty="0">
                <a:latin typeface="Arial" panose="020B0604020202020204" pitchFamily="34" charset="0"/>
                <a:cs typeface="Arial" panose="020B0604020202020204" pitchFamily="34" charset="0"/>
              </a:rPr>
              <a:t>The student’s parent/guardian and health care team determine an individualized meal plan.</a:t>
            </a:r>
            <a:endParaRPr lang="en-US" altLang="en-US" sz="950" b="0" dirty="0">
              <a:latin typeface="Arial" panose="020B0604020202020204" pitchFamily="34" charset="0"/>
              <a:cs typeface="Arial" panose="020B0604020202020204" pitchFamily="34" charset="0"/>
            </a:endParaRPr>
          </a:p>
          <a:p>
            <a:pPr>
              <a:spcBef>
                <a:spcPct val="0"/>
              </a:spcBef>
            </a:pPr>
            <a:endParaRPr lang="en-US" altLang="en-US" sz="950" b="0" dirty="0">
              <a:latin typeface="Arial" panose="020B0604020202020204" pitchFamily="34" charset="0"/>
              <a:cs typeface="Arial" panose="020B0604020202020204" pitchFamily="34" charset="0"/>
            </a:endParaRPr>
          </a:p>
          <a:p>
            <a:pPr>
              <a:spcBef>
                <a:spcPct val="0"/>
              </a:spcBef>
            </a:pPr>
            <a:r>
              <a:rPr lang="en-US" altLang="en-US" sz="950" b="0" dirty="0">
                <a:latin typeface="Arial" panose="020B0604020202020204" pitchFamily="34" charset="0"/>
                <a:cs typeface="Arial" panose="020B0604020202020204" pitchFamily="34" charset="0"/>
              </a:rPr>
              <a:t>A diagnosis of diabetes does NOT completely limit which foods a student can eat. </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Foods that were previously thought to be off limits can now be incorporated into a meal plan for kids with diabetes. </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We now know that the same foods that are healthy for everyone are healthy for the person with diabetes. </a:t>
            </a:r>
          </a:p>
          <a:p>
            <a:pPr>
              <a:spcBef>
                <a:spcPct val="0"/>
              </a:spcBef>
            </a:pPr>
            <a:endParaRPr lang="en-US" altLang="en-US" sz="950" b="0" dirty="0">
              <a:latin typeface="Arial" panose="020B0604020202020204" pitchFamily="34" charset="0"/>
              <a:cs typeface="Arial" panose="020B0604020202020204" pitchFamily="34" charset="0"/>
            </a:endParaRPr>
          </a:p>
          <a:p>
            <a:pPr>
              <a:spcBef>
                <a:spcPct val="0"/>
              </a:spcBef>
            </a:pPr>
            <a:r>
              <a:rPr lang="en-US" altLang="en-US" sz="950" b="1" dirty="0">
                <a:latin typeface="Arial" panose="020B0604020202020204" pitchFamily="34" charset="0"/>
                <a:cs typeface="Arial" panose="020B0604020202020204" pitchFamily="34" charset="0"/>
              </a:rPr>
              <a:t>However, meals and snacks need to be carefully balanced with physical activity and medications (insulin or other diabetes medications). </a:t>
            </a:r>
            <a:endParaRPr lang="en-US" altLang="en-US" sz="950" b="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Eating consistent amounts of carbohydrate at scheduled times is important for children using a traditional insulin plan to match the effects of the peaking insulin. </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Children following a multiple daily insulin injection plan or using a pump have a bit more flexibility in the types of foods and timing than a child following a more traditional insulin plan.</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Students whose snacks and/or meals are delayed or skipped are at risk for a hypoglycemia if they are using a traditional insulin plan. </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Children taking multiple daily injections or using an insulin pump do not usually require planned snacks, but would need to give insulin if  unplanned snacks are consumed.</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“Extra” or ill-timed snacks and/or meals can lead to high blood glucose unless the child has a diabetes Medical Management (DMMP) that specifies “coverage” with these extra foods.</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Timing is everything.</a:t>
            </a:r>
          </a:p>
          <a:p>
            <a:pPr>
              <a:spcBef>
                <a:spcPct val="0"/>
              </a:spcBef>
            </a:pPr>
            <a:endParaRPr lang="en-US" altLang="en-US" sz="950" b="0" dirty="0">
              <a:latin typeface="Arial" panose="020B0604020202020204" pitchFamily="34" charset="0"/>
              <a:cs typeface="Arial" panose="020B0604020202020204" pitchFamily="34" charset="0"/>
            </a:endParaRPr>
          </a:p>
          <a:p>
            <a:pPr>
              <a:spcBef>
                <a:spcPct val="0"/>
              </a:spcBef>
            </a:pPr>
            <a:r>
              <a:rPr lang="en-US" altLang="en-US" sz="950" b="1" dirty="0">
                <a:latin typeface="Arial" panose="020B0604020202020204" pitchFamily="34" charset="0"/>
                <a:cs typeface="Arial" panose="020B0604020202020204" pitchFamily="34" charset="0"/>
              </a:rPr>
              <a:t>One meal plan does not fit all; each student’s plan will vary according to family culture, individual needs and  preferences. </a:t>
            </a:r>
            <a:endParaRPr lang="en-US" altLang="en-US" sz="950" b="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While establishing optimal blood glucose control is important, allowing students to have control over food choices and portions, within the scope of their meal plans, is important as well. </a:t>
            </a:r>
          </a:p>
          <a:p>
            <a:pPr marL="171450" indent="-171450">
              <a:spcBef>
                <a:spcPct val="0"/>
              </a:spcBef>
              <a:buFont typeface="Wingdings" pitchFamily="2" charset="2"/>
              <a:buChar char="§"/>
            </a:pPr>
            <a:r>
              <a:rPr lang="en-US" altLang="en-US" sz="950" b="0" dirty="0">
                <a:latin typeface="Arial" panose="020B0604020202020204" pitchFamily="34" charset="0"/>
                <a:cs typeface="Arial" panose="020B0604020202020204" pitchFamily="34" charset="0"/>
              </a:rPr>
              <a:t>The goal is to avoid creating any food conflicts or control issues and to allow for enjoyable meals and snacks.</a:t>
            </a:r>
          </a:p>
          <a:p>
            <a:pPr>
              <a:spcBef>
                <a:spcPct val="0"/>
              </a:spcBef>
            </a:pPr>
            <a:endParaRPr lang="en-US" altLang="en-US" sz="95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Some students with diabetes may need additional accommodations to help manage lipids, blood pressure and weight, per DMMP.  </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This is more common with type 2 diabetes.  Link to Type 2 Diabetes module.  </a:t>
            </a:r>
          </a:p>
          <a:p>
            <a:pPr marL="171450" indent="-171450" eaLnBrk="1" hangingPunct="1">
              <a:lnSpc>
                <a:spcPct val="90000"/>
              </a:lnSpc>
              <a:spcBef>
                <a:spcPts val="1250"/>
              </a:spcBef>
              <a:buClr>
                <a:schemeClr val="tx1"/>
              </a:buClr>
              <a:buFont typeface="Wingdings" pitchFamily="2" charset="2"/>
              <a:buChar char="§"/>
            </a:pPr>
            <a:r>
              <a:rPr lang="en-US" altLang="en-US" sz="1000" b="1" dirty="0">
                <a:latin typeface="Arial" panose="020B0604020202020204" pitchFamily="34" charset="0"/>
                <a:cs typeface="Arial" panose="020B0604020202020204" pitchFamily="34" charset="0"/>
              </a:rPr>
              <a:t>Many children with type 2 diabetes are on a nutrition plan designed to help them achieve a healthy weight.  </a:t>
            </a:r>
            <a:r>
              <a:rPr lang="en-US" altLang="en-US" sz="1000" b="0" dirty="0">
                <a:latin typeface="Arial" panose="020B0604020202020204" pitchFamily="34" charset="0"/>
                <a:cs typeface="Arial" panose="020B0604020202020204" pitchFamily="34" charset="0"/>
              </a:rPr>
              <a:t>These students may be prescribed a calorie level target for the day as well as consistent carb amounts to aim for at each meal and snack to help control their weight and blood glucose.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Assuring that healthy foods such as whole grains, low-fat protein and dairy, fruits, and vegetables are available is critical to their diabetes management.</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256831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The management of type 1 diabetes has changed dramatically in the last decade, but the basic idea of balancing insulin or medications with carbohydrate intake has remained the same. </a:t>
            </a:r>
          </a:p>
          <a:p>
            <a:pPr eaLnBrk="1" hangingPunct="1"/>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More children than ever benefit from the flexibility in meal planning using the exchange or carbohydrate counting methods.  </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These meal planning approaches are used successfully with traditional insulin plans, multiple daily insulin injections, or insulin pumps.   </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The increased use of pen-devices and pumps to deliver insulin has made “on-the-spot” insulin delivery easier and more precise.  </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Additionally, the introduction of newer insulins has cut down on the need to snack just to avoid low blood glucose.</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Most students will dose their insulin before a meal or substantial snack.  However, some, who are picky or unpredictable eaters, may dose after eating, based on the actual amount of carbohydrate eaten.  The timing of insulin dosing with respect to meals and snacks should be specified in the DMMP.</a:t>
            </a:r>
          </a:p>
          <a:p>
            <a:pPr eaLnBrk="1" hangingPunct="1"/>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27315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Carbohydrate counting is based on the following from nutritional science:</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Calories in food come from three nutrient types: </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Carbohydrate</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Protein  </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Fat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Each nutrient type affects blood glucose differently.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Carbohydrate, which includes both sugar and starch, has the biggest effect on blood sugar.  Approximately 90-100% of carbohydrates are converted into glucose in 1-2 hours.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Proteins and fats do not effect the blood glucose level much, therefore they are not usually “counted”.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Carbohydrates are found in several types of sources:</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Natural sugar: like fruit, milk</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Starches with fiber like raw vegetables, legumes, whole grains</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Starches without fiber like white flour products, refined grain products</a:t>
            </a:r>
            <a:endParaRPr lang="en-US" altLang="en-US" sz="1000" b="1" dirty="0">
              <a:latin typeface="Arial" panose="020B0604020202020204" pitchFamily="34" charset="0"/>
              <a:cs typeface="Arial" panose="020B0604020202020204" pitchFamily="34" charset="0"/>
            </a:endParaRP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Concentrated sugar like cake, candy, regular soft drinks</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98577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The most advanced carbohydrate counting method allows the student to adjust his/her insulin depending on the amount of carbohydrate eaten at each meal or snack.</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The insulin-to-carb ratio:</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Insulin-to-carb ratio can be defined as the amount of rapid or short acting insulin that is needed to “cover” the blood glucose raising effect of a carbohydrates that are consumed at the meal or snack.</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Varies from student to student. </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Is determined by the student’s health care team </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Should be included in the DMMP.</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Usually stated as a ratio of 1 unit of insulin to x grams carbohydrate.</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May vary from meal to meal for a student</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The insulin-to carb ratio method is used more often by:</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who are trying to maintain tight control</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who use multiple daily injection insulin plan or insulin pumps</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Older or more independent students</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who are picky or unpredictable eaters</a:t>
            </a:r>
          </a:p>
          <a:p>
            <a:pPr marL="171450" indent="-171450" eaLnBrk="1" hangingPunct="1">
              <a:lnSpc>
                <a:spcPct val="90000"/>
              </a:lnSpc>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Students who use this method may administer insulin before, during, or after the meal per their DMMP.</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If students are administering insulin before the meal, it is particularly important that they know the menu and the nutritional value of menu items, whether the lunch is purchased at school or prepared at home.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18669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3334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8"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NUTRITION </a:t>
            </a:r>
            <a:br>
              <a:rPr lang="en-US" dirty="0"/>
            </a:br>
            <a:r>
              <a:rPr lang="en-US" dirty="0"/>
              <a:t>AND PHYSICAL ACTIVITY</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801191" y="2342985"/>
            <a:ext cx="9724570" cy="369332"/>
          </a:xfrm>
        </p:spPr>
        <p:txBody>
          <a:bodyPr/>
          <a:lstStyle/>
          <a:p>
            <a:pPr marL="0" indent="0" algn="ctr">
              <a:buNone/>
            </a:pPr>
            <a:r>
              <a:rPr lang="en-US" sz="2400" b="1" dirty="0">
                <a:solidFill>
                  <a:schemeClr val="accent1"/>
                </a:solidFill>
              </a:rPr>
              <a:t>EXAMPLE: </a:t>
            </a:r>
            <a:r>
              <a:rPr lang="en-US" sz="2400" dirty="0">
                <a:solidFill>
                  <a:schemeClr val="accent1"/>
                </a:solidFill>
              </a:rPr>
              <a:t>1:10 Ratio</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Using Insulin-to-Carb Ratio</a:t>
            </a:r>
          </a:p>
        </p:txBody>
      </p:sp>
      <p:sp>
        <p:nvSpPr>
          <p:cNvPr id="4" name="Rectangle 3">
            <a:extLst>
              <a:ext uri="{FF2B5EF4-FFF2-40B4-BE49-F238E27FC236}">
                <a16:creationId xmlns:a16="http://schemas.microsoft.com/office/drawing/2014/main" id="{1ABF0ED0-A888-27EB-CFE0-DB0B05C45000}"/>
              </a:ext>
            </a:extLst>
          </p:cNvPr>
          <p:cNvSpPr/>
          <p:nvPr/>
        </p:nvSpPr>
        <p:spPr>
          <a:xfrm>
            <a:off x="1015638" y="2802266"/>
            <a:ext cx="4715354"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DE680C-7EDD-A124-2A93-01A0FE80F542}"/>
              </a:ext>
            </a:extLst>
          </p:cNvPr>
          <p:cNvSpPr/>
          <p:nvPr/>
        </p:nvSpPr>
        <p:spPr>
          <a:xfrm>
            <a:off x="6024854" y="2802266"/>
            <a:ext cx="4715354"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B1A2D5-44B6-B0DC-BD19-D03CAB192567}"/>
              </a:ext>
            </a:extLst>
          </p:cNvPr>
          <p:cNvSpPr txBox="1"/>
          <p:nvPr/>
        </p:nvSpPr>
        <p:spPr>
          <a:xfrm>
            <a:off x="1268184" y="3667694"/>
            <a:ext cx="4199165" cy="646331"/>
          </a:xfrm>
          <a:prstGeom prst="rect">
            <a:avLst/>
          </a:prstGeom>
          <a:noFill/>
        </p:spPr>
        <p:txBody>
          <a:bodyPr wrap="square" rtlCol="0" anchor="ctr">
            <a:spAutoFit/>
          </a:bodyPr>
          <a:lstStyle/>
          <a:p>
            <a:pPr lvl="0" algn="ctr" rtl="0"/>
            <a:r>
              <a:rPr lang="en-US" b="1" dirty="0">
                <a:solidFill>
                  <a:schemeClr val="bg1"/>
                </a:solidFill>
                <a:latin typeface="Arial" panose="020B0604020202020204" pitchFamily="34" charset="0"/>
                <a:cs typeface="Arial" panose="020B0604020202020204" pitchFamily="34" charset="0"/>
              </a:rPr>
              <a:t>1 unit of insulin to be given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per 10 grams of carbohydrate eaten</a:t>
            </a:r>
          </a:p>
        </p:txBody>
      </p:sp>
      <p:sp>
        <p:nvSpPr>
          <p:cNvPr id="8" name="TextBox 7">
            <a:extLst>
              <a:ext uri="{FF2B5EF4-FFF2-40B4-BE49-F238E27FC236}">
                <a16:creationId xmlns:a16="http://schemas.microsoft.com/office/drawing/2014/main" id="{A24EBB0B-A175-65E5-85B0-73B83141619F}"/>
              </a:ext>
            </a:extLst>
          </p:cNvPr>
          <p:cNvSpPr txBox="1"/>
          <p:nvPr/>
        </p:nvSpPr>
        <p:spPr>
          <a:xfrm>
            <a:off x="6277401" y="3390694"/>
            <a:ext cx="4152474" cy="1200329"/>
          </a:xfrm>
          <a:prstGeom prst="rect">
            <a:avLst/>
          </a:prstGeom>
          <a:noFill/>
        </p:spPr>
        <p:txBody>
          <a:bodyPr wrap="square" rtlCol="0" anchor="ctr">
            <a:spAutoFit/>
          </a:bodyPr>
          <a:lstStyle/>
          <a:p>
            <a:pPr lvl="0" algn="ctr" rtl="0"/>
            <a:r>
              <a:rPr lang="en-US" b="1" dirty="0">
                <a:solidFill>
                  <a:schemeClr val="bg1"/>
                </a:solidFill>
                <a:latin typeface="Arial" panose="020B0604020202020204" pitchFamily="34" charset="0"/>
                <a:cs typeface="Arial" panose="020B0604020202020204" pitchFamily="34" charset="0"/>
              </a:rPr>
              <a:t>60 gram Carbohydrate meal  /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10 grams of Carbohydrate for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every 1 unit insulin =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6 units of insulin needed</a:t>
            </a:r>
          </a:p>
        </p:txBody>
      </p:sp>
      <p:sp>
        <p:nvSpPr>
          <p:cNvPr id="9" name="Rectangle 8">
            <a:extLst>
              <a:ext uri="{FF2B5EF4-FFF2-40B4-BE49-F238E27FC236}">
                <a16:creationId xmlns:a16="http://schemas.microsoft.com/office/drawing/2014/main" id="{09DE34DC-700E-DDC5-FF81-2C246202BD5B}"/>
              </a:ext>
            </a:extLst>
          </p:cNvPr>
          <p:cNvSpPr/>
          <p:nvPr/>
        </p:nvSpPr>
        <p:spPr>
          <a:xfrm>
            <a:off x="801189" y="2205337"/>
            <a:ext cx="10122625" cy="329696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64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800960"/>
          </a:xfrm>
        </p:spPr>
        <p:txBody>
          <a:bodyPr/>
          <a:lstStyle/>
          <a:p>
            <a:r>
              <a:rPr lang="en-US" dirty="0"/>
              <a:t>Provide school menus and nutrition information in advance</a:t>
            </a:r>
          </a:p>
          <a:p>
            <a:r>
              <a:rPr lang="en-US" dirty="0"/>
              <a:t>Provide sufficient time for eating</a:t>
            </a:r>
          </a:p>
          <a:p>
            <a:r>
              <a:rPr lang="en-US" dirty="0"/>
              <a:t>Monitor actual food intake per DMMP</a:t>
            </a:r>
          </a:p>
          <a:p>
            <a:pPr lvl="1"/>
            <a:r>
              <a:rPr lang="en-US" sz="1870" dirty="0">
                <a:latin typeface="Arial" panose="020B0604020202020204" pitchFamily="34" charset="0"/>
                <a:cs typeface="Arial" panose="020B0604020202020204" pitchFamily="34" charset="0"/>
              </a:rPr>
              <a:t>young or newly diagnosed</a:t>
            </a:r>
          </a:p>
          <a:p>
            <a:pPr lvl="1"/>
            <a:r>
              <a:rPr lang="en-US" sz="1870" dirty="0">
                <a:latin typeface="Arial" panose="020B0604020202020204" pitchFamily="34" charset="0"/>
                <a:cs typeface="Arial" panose="020B0604020202020204" pitchFamily="34" charset="0"/>
              </a:rPr>
              <a:t>picky eaters</a:t>
            </a:r>
          </a:p>
          <a:p>
            <a:r>
              <a:rPr lang="en-US" dirty="0"/>
              <a:t>Respect, encourage independence</a:t>
            </a:r>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School Meals and Snacks</a:t>
            </a:r>
          </a:p>
        </p:txBody>
      </p:sp>
      <p:pic>
        <p:nvPicPr>
          <p:cNvPr id="4" name="Picture 3">
            <a:extLst>
              <a:ext uri="{FF2B5EF4-FFF2-40B4-BE49-F238E27FC236}">
                <a16:creationId xmlns:a16="http://schemas.microsoft.com/office/drawing/2014/main" id="{C8DF078E-C186-5EC6-EE18-354418D6847B}"/>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55868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861967"/>
          </a:xfrm>
        </p:spPr>
        <p:txBody>
          <a:bodyPr/>
          <a:lstStyle/>
          <a:p>
            <a:pPr marL="0" indent="0">
              <a:buNone/>
            </a:pPr>
            <a:r>
              <a:rPr lang="en-US" dirty="0"/>
              <a:t>The approximate carbohydrate content of school meals can be determined in advance by the school nutrition director and can be indicated on the school menu for each item.</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Nutrition Information at School</a:t>
            </a:r>
          </a:p>
        </p:txBody>
      </p:sp>
      <p:pic>
        <p:nvPicPr>
          <p:cNvPr id="4" name="Picture 3">
            <a:extLst>
              <a:ext uri="{FF2B5EF4-FFF2-40B4-BE49-F238E27FC236}">
                <a16:creationId xmlns:a16="http://schemas.microsoft.com/office/drawing/2014/main" id="{C8DF078E-C186-5EC6-EE18-354418D6847B}"/>
              </a:ext>
            </a:extLst>
          </p:cNvPr>
          <p:cNvPicPr>
            <a:picLocks noChangeAspect="1"/>
          </p:cNvPicPr>
          <p:nvPr/>
        </p:nvPicPr>
        <p:blipFill>
          <a:blip r:embed="rId3"/>
          <a:stretch>
            <a:fillRect/>
          </a:stretch>
        </p:blipFill>
        <p:spPr>
          <a:xfrm>
            <a:off x="781232" y="2250949"/>
            <a:ext cx="977900" cy="977900"/>
          </a:xfrm>
          <a:prstGeom prst="rect">
            <a:avLst/>
          </a:prstGeom>
        </p:spPr>
      </p:pic>
      <p:pic>
        <p:nvPicPr>
          <p:cNvPr id="5" name="Picture 4">
            <a:extLst>
              <a:ext uri="{FF2B5EF4-FFF2-40B4-BE49-F238E27FC236}">
                <a16:creationId xmlns:a16="http://schemas.microsoft.com/office/drawing/2014/main" id="{399E4DF7-AE11-4C04-0CB8-9BB3CCF98407}"/>
              </a:ext>
            </a:extLst>
          </p:cNvPr>
          <p:cNvPicPr>
            <a:picLocks noChangeAspect="1"/>
          </p:cNvPicPr>
          <p:nvPr/>
        </p:nvPicPr>
        <p:blipFill>
          <a:blip r:embed="rId4">
            <a:alphaModFix amt="15000"/>
          </a:blip>
          <a:stretch>
            <a:fillRect/>
          </a:stretch>
        </p:blipFill>
        <p:spPr>
          <a:xfrm>
            <a:off x="5343525" y="3133740"/>
            <a:ext cx="3333750" cy="3333750"/>
          </a:xfrm>
          <a:prstGeom prst="rect">
            <a:avLst/>
          </a:prstGeom>
        </p:spPr>
      </p:pic>
    </p:spTree>
    <p:extLst>
      <p:ext uri="{BB962C8B-B14F-4D97-AF65-F5344CB8AC3E}">
        <p14:creationId xmlns:p14="http://schemas.microsoft.com/office/powerpoint/2010/main" val="101854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557495"/>
          </a:xfrm>
        </p:spPr>
        <p:txBody>
          <a:bodyPr/>
          <a:lstStyle/>
          <a:p>
            <a:r>
              <a:rPr lang="en-US" dirty="0"/>
              <a:t>Provide parent/guardian with advance notice of parties/special events</a:t>
            </a:r>
          </a:p>
          <a:p>
            <a:r>
              <a:rPr lang="en-US" dirty="0"/>
              <a:t>Follow the student’s DMMP, 504 Plan or IEP</a:t>
            </a:r>
          </a:p>
          <a:p>
            <a:r>
              <a:rPr lang="en-US" dirty="0"/>
              <a:t>Some may prefer to bring their own foods, but may eat what is available. </a:t>
            </a:r>
          </a:p>
          <a:p>
            <a:r>
              <a:rPr lang="en-US" dirty="0"/>
              <a:t>Provide nutritious party snacks or non-food treats for all </a:t>
            </a:r>
          </a:p>
          <a:p>
            <a:r>
              <a:rPr lang="en-US" dirty="0"/>
              <a:t>Limit use of food as reward</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Beyond the Routine: School Parties</a:t>
            </a:r>
          </a:p>
        </p:txBody>
      </p:sp>
      <p:pic>
        <p:nvPicPr>
          <p:cNvPr id="4" name="Picture 3">
            <a:extLst>
              <a:ext uri="{FF2B5EF4-FFF2-40B4-BE49-F238E27FC236}">
                <a16:creationId xmlns:a16="http://schemas.microsoft.com/office/drawing/2014/main" id="{C8DF078E-C186-5EC6-EE18-354418D6847B}"/>
              </a:ext>
            </a:extLst>
          </p:cNvPr>
          <p:cNvPicPr>
            <a:picLocks noChangeAspect="1"/>
          </p:cNvPicPr>
          <p:nvPr/>
        </p:nvPicPr>
        <p:blipFill>
          <a:blip r:embed="rId3"/>
          <a:stretch>
            <a:fillRect/>
          </a:stretch>
        </p:blipFill>
        <p:spPr>
          <a:xfrm>
            <a:off x="781232" y="2250949"/>
            <a:ext cx="977900" cy="977900"/>
          </a:xfrm>
          <a:prstGeom prst="rect">
            <a:avLst/>
          </a:prstGeom>
        </p:spPr>
      </p:pic>
      <p:pic>
        <p:nvPicPr>
          <p:cNvPr id="6" name="Picture 5">
            <a:extLst>
              <a:ext uri="{FF2B5EF4-FFF2-40B4-BE49-F238E27FC236}">
                <a16:creationId xmlns:a16="http://schemas.microsoft.com/office/drawing/2014/main" id="{64AF48B5-3307-84F6-98F8-CD57025F5636}"/>
              </a:ext>
            </a:extLst>
          </p:cNvPr>
          <p:cNvPicPr>
            <a:picLocks noChangeAspect="1"/>
          </p:cNvPicPr>
          <p:nvPr/>
        </p:nvPicPr>
        <p:blipFill>
          <a:blip r:embed="rId4">
            <a:alphaModFix amt="15000"/>
          </a:blip>
          <a:stretch>
            <a:fillRect/>
          </a:stretch>
        </p:blipFill>
        <p:spPr>
          <a:xfrm>
            <a:off x="6372225" y="3549177"/>
            <a:ext cx="2876550" cy="2876550"/>
          </a:xfrm>
          <a:prstGeom prst="rect">
            <a:avLst/>
          </a:prstGeom>
        </p:spPr>
      </p:pic>
    </p:spTree>
    <p:extLst>
      <p:ext uri="{BB962C8B-B14F-4D97-AF65-F5344CB8AC3E}">
        <p14:creationId xmlns:p14="http://schemas.microsoft.com/office/powerpoint/2010/main" val="3327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872431" cy="3752887"/>
          </a:xfrm>
        </p:spPr>
        <p:txBody>
          <a:bodyPr/>
          <a:lstStyle/>
          <a:p>
            <a:r>
              <a:rPr lang="en-US" dirty="0"/>
              <a:t>Notify school nurse as soon as trip is scheduled to allow for consultation with parent/guardian about food and/or insulin adjustments</a:t>
            </a:r>
          </a:p>
          <a:p>
            <a:r>
              <a:rPr lang="en-US" dirty="0"/>
              <a:t>Bring plenty of quick-acting sugar sources to treat hypoglycemia</a:t>
            </a:r>
          </a:p>
          <a:p>
            <a:r>
              <a:rPr lang="en-US" dirty="0"/>
              <a:t>Bring lunch as appropriate</a:t>
            </a:r>
          </a:p>
          <a:p>
            <a:r>
              <a:rPr lang="en-US" dirty="0"/>
              <a:t>Bring diabetes equipment and supplies, including glucagon, if specified in DMMP</a:t>
            </a:r>
          </a:p>
          <a:p>
            <a:r>
              <a:rPr lang="en-US" dirty="0"/>
              <a:t>Bring list of emergency contacts, copy of emergency care plan</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Beyond the Routine: Field Trips</a:t>
            </a:r>
          </a:p>
        </p:txBody>
      </p:sp>
      <p:pic>
        <p:nvPicPr>
          <p:cNvPr id="4" name="Picture 3">
            <a:extLst>
              <a:ext uri="{FF2B5EF4-FFF2-40B4-BE49-F238E27FC236}">
                <a16:creationId xmlns:a16="http://schemas.microsoft.com/office/drawing/2014/main" id="{C8DF078E-C186-5EC6-EE18-354418D6847B}"/>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365356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873496"/>
          </a:xfrm>
        </p:spPr>
        <p:txBody>
          <a:bodyPr/>
          <a:lstStyle/>
          <a:p>
            <a:r>
              <a:rPr lang="en-US" dirty="0"/>
              <a:t>Everyone benefits from physical activity</a:t>
            </a:r>
          </a:p>
          <a:p>
            <a:r>
              <a:rPr lang="en-US" dirty="0"/>
              <a:t>Students with diabetes should fully participate</a:t>
            </a:r>
          </a:p>
          <a:p>
            <a:r>
              <a:rPr lang="en-US" dirty="0"/>
              <a:t>In general, activity lowers blood glucose levels</a:t>
            </a:r>
          </a:p>
          <a:p>
            <a:r>
              <a:rPr lang="en-US" dirty="0"/>
              <a:t>If there is insufficient insulin, physical activity can raise blood glucose</a:t>
            </a:r>
          </a:p>
          <a:p>
            <a:r>
              <a:rPr lang="en-US" dirty="0"/>
              <a:t>May need to make adjustments to insulin/medications and food intake, per DMMP</a:t>
            </a:r>
          </a:p>
          <a:p>
            <a:r>
              <a:rPr lang="en-US" dirty="0"/>
              <a:t>A quick-acting source of glucose, glucose meter, and water should always be available</a:t>
            </a:r>
          </a:p>
          <a:p>
            <a:r>
              <a:rPr lang="en-US" dirty="0"/>
              <a:t>PE teachers and coaches must be familiar with symptoms of both high and low blood glucose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Activity and Diabetes</a:t>
            </a:r>
          </a:p>
        </p:txBody>
      </p:sp>
      <p:pic>
        <p:nvPicPr>
          <p:cNvPr id="5" name="Picture 4">
            <a:extLst>
              <a:ext uri="{FF2B5EF4-FFF2-40B4-BE49-F238E27FC236}">
                <a16:creationId xmlns:a16="http://schemas.microsoft.com/office/drawing/2014/main" id="{A23AA8F0-37A0-AE38-964B-0D6E9CB1887E}"/>
              </a:ext>
            </a:extLst>
          </p:cNvPr>
          <p:cNvPicPr>
            <a:picLocks noChangeAspect="1"/>
          </p:cNvPicPr>
          <p:nvPr/>
        </p:nvPicPr>
        <p:blipFill>
          <a:blip r:embed="rId3"/>
          <a:stretch>
            <a:fillRect/>
          </a:stretch>
        </p:blipFill>
        <p:spPr>
          <a:xfrm>
            <a:off x="781232" y="2256826"/>
            <a:ext cx="977900" cy="977900"/>
          </a:xfrm>
          <a:prstGeom prst="rect">
            <a:avLst/>
          </a:prstGeom>
        </p:spPr>
      </p:pic>
    </p:spTree>
    <p:extLst>
      <p:ext uri="{BB962C8B-B14F-4D97-AF65-F5344CB8AC3E}">
        <p14:creationId xmlns:p14="http://schemas.microsoft.com/office/powerpoint/2010/main" val="265802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798715"/>
          </a:xfrm>
        </p:spPr>
        <p:txBody>
          <a:bodyPr/>
          <a:lstStyle/>
          <a:p>
            <a:pPr marL="0" indent="0">
              <a:buNone/>
            </a:pPr>
            <a:r>
              <a:rPr lang="en-US" b="1" dirty="0">
                <a:solidFill>
                  <a:schemeClr val="accent1"/>
                </a:solidFill>
              </a:rPr>
              <a:t>May need to check before, during, and/or after physical activity per DMMP: </a:t>
            </a:r>
          </a:p>
          <a:p>
            <a:r>
              <a:rPr lang="en-US" dirty="0"/>
              <a:t>Especially when trying a new activity or sport </a:t>
            </a:r>
          </a:p>
          <a:p>
            <a:r>
              <a:rPr lang="en-US" dirty="0"/>
              <a:t>If blood glucose starts to fall below threshold as specified in the DMMP for physical activity, the student should stop the activity and have a snack or quick-acting source of carbohydrate, such as juice or glucose tabs</a:t>
            </a:r>
          </a:p>
          <a:p>
            <a:r>
              <a:rPr lang="en-US" dirty="0"/>
              <a:t>Students with insulin pumps may need to disconnect (no more than 1 hour) or adjust the basal rate downward temporarily, prior to physical activity based on DMMP</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607494" cy="885885"/>
          </a:xfrm>
        </p:spPr>
        <p:txBody>
          <a:bodyPr/>
          <a:lstStyle/>
          <a:p>
            <a:r>
              <a:rPr lang="en-US" dirty="0"/>
              <a:t>Activity and Blood Glucose Monitoring</a:t>
            </a:r>
          </a:p>
        </p:txBody>
      </p:sp>
      <p:pic>
        <p:nvPicPr>
          <p:cNvPr id="5" name="Picture 4">
            <a:extLst>
              <a:ext uri="{FF2B5EF4-FFF2-40B4-BE49-F238E27FC236}">
                <a16:creationId xmlns:a16="http://schemas.microsoft.com/office/drawing/2014/main" id="{A23AA8F0-37A0-AE38-964B-0D6E9CB1887E}"/>
              </a:ext>
            </a:extLst>
          </p:cNvPr>
          <p:cNvPicPr>
            <a:picLocks noChangeAspect="1"/>
          </p:cNvPicPr>
          <p:nvPr/>
        </p:nvPicPr>
        <p:blipFill>
          <a:blip r:embed="rId3"/>
          <a:stretch>
            <a:fillRect/>
          </a:stretch>
        </p:blipFill>
        <p:spPr>
          <a:xfrm>
            <a:off x="781232" y="2256826"/>
            <a:ext cx="977900" cy="977900"/>
          </a:xfrm>
          <a:prstGeom prst="rect">
            <a:avLst/>
          </a:prstGeom>
        </p:spPr>
      </p:pic>
    </p:spTree>
    <p:extLst>
      <p:ext uri="{BB962C8B-B14F-4D97-AF65-F5344CB8AC3E}">
        <p14:creationId xmlns:p14="http://schemas.microsoft.com/office/powerpoint/2010/main" val="173992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18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118276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NUTRITION AND </a:t>
            </a:r>
            <a:br>
              <a:rPr lang="en-US" sz="4270" dirty="0">
                <a:solidFill>
                  <a:schemeClr val="tx1"/>
                </a:solidFill>
              </a:rPr>
            </a:br>
            <a:r>
              <a:rPr lang="en-US" sz="4270" dirty="0">
                <a:solidFill>
                  <a:schemeClr val="tx1"/>
                </a:solidFill>
              </a:rPr>
              <a:t>PHYSICAL ACTIVITY</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There are no forbidden foods for children with diabetes.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a:spcBef>
                <a:spcPct val="0"/>
              </a:spcBef>
              <a:buClr>
                <a:schemeClr val="accent1"/>
              </a:buClr>
              <a:buSzPct val="100000"/>
              <a:buFont typeface="Arial Black" panose="020B0A04020102020204" pitchFamily="34" charset="0"/>
              <a:buAutoNum type="arabi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Food consumption should be balanced with physical activity and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An insulin to carbohydrate ratio is determined by the student’s provider and is used to calculate meal/snack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4"/>
            </a:pPr>
            <a:r>
              <a:rPr lang="en-US" altLang="en-US" sz="1600" b="1" dirty="0">
                <a:solidFill>
                  <a:srgbClr val="231F20"/>
                </a:solidFill>
                <a:latin typeface="Arial" panose="020B0604020202020204" pitchFamily="34" charset="0"/>
                <a:cs typeface="Calibri" panose="020F0502020204030204" pitchFamily="34" charset="0"/>
              </a:rPr>
              <a:t>Which variable is important for determining insulin dose and can be provided by the school food service manager?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Fat  content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Wheat content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Sugar content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Carbohydrate content</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marL="342900" indent="-342900">
              <a:spcBef>
                <a:spcPts val="0"/>
              </a:spcBef>
              <a:spcAft>
                <a:spcPts val="0"/>
              </a:spcAft>
              <a:buClr>
                <a:schemeClr val="accent1"/>
              </a:buClr>
              <a:buSzPct val="100000"/>
              <a:buFont typeface="+mj-lt"/>
              <a:buAutoNum type="arabicPeriod" startAt="5"/>
              <a:tabLst>
                <a:tab pos="298450" algn="l"/>
              </a:tabLst>
              <a:defRPr/>
            </a:pPr>
            <a:r>
              <a:rPr lang="en-US" sz="1600" b="1" i="0" spc="20" dirty="0">
                <a:solidFill>
                  <a:srgbClr val="231F20"/>
                </a:solidFill>
                <a:latin typeface="Arial" panose="020B0604020202020204" pitchFamily="34" charset="0"/>
                <a:ea typeface="Calibri" panose="020F0502020204030204" pitchFamily="34" charset="0"/>
                <a:cs typeface="Times New Roman" panose="02020603050405020304" pitchFamily="18" charset="0"/>
              </a:rPr>
              <a:t>Physical activity usually lowers blood glucose.</a:t>
            </a:r>
            <a:endParaRPr lang="en-US" sz="2000" spc="-10" dirty="0">
              <a:latin typeface="Calibri" panose="020F0502020204030204" pitchFamily="34" charset="0"/>
              <a:ea typeface="Verdana" panose="020B0604030504040204" pitchFamily="34" charset="0"/>
              <a:cs typeface="Times New Roman" panose="02020603050405020304" pitchFamily="18" charset="0"/>
            </a:endParaRP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457200" lvl="1" indent="0">
              <a:spcBef>
                <a:spcPct val="0"/>
              </a:spcBef>
              <a:buClr>
                <a:schemeClr val="accent1"/>
              </a:buClr>
              <a:buSzPct val="100000"/>
              <a:buNone/>
            </a:pPr>
            <a:endParaRPr lang="en-US" altLang="en-US" sz="1600" dirty="0">
              <a:solidFill>
                <a:schemeClr val="tx1"/>
              </a:solidFill>
              <a:latin typeface="Arial" panose="020B0604020202020204" pitchFamily="34" charset="0"/>
              <a:cs typeface="Arial" panose="020B0604020202020204" pitchFamily="34" charset="0"/>
            </a:endParaRPr>
          </a:p>
          <a:p>
            <a:pPr>
              <a:spcBef>
                <a:spcPct val="0"/>
              </a:spcBef>
              <a:buClr>
                <a:schemeClr val="accent1"/>
              </a:buClr>
              <a:buSzPct val="100000"/>
              <a:buFont typeface="Arial Black" panose="020B0A04020102020204" pitchFamily="34" charset="0"/>
              <a:buAutoNum type="arabicPeriod" startAt="4"/>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Managing nutrition and physical activity are vital pieces of a the Diabetes Medical Management Plan.</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662908"/>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Basic meal plans for students with diabetes</a:t>
            </a:r>
          </a:p>
          <a:p>
            <a:endParaRPr lang="en-US" sz="1867" dirty="0"/>
          </a:p>
          <a:p>
            <a:r>
              <a:rPr lang="en-US" sz="1867" dirty="0"/>
              <a:t>Nutrition calculation methods</a:t>
            </a:r>
          </a:p>
          <a:p>
            <a:endParaRPr lang="en-US" sz="1867" dirty="0"/>
          </a:p>
          <a:p>
            <a:r>
              <a:rPr lang="en-US" sz="1867" dirty="0"/>
              <a:t>Physical activity benefits for students with diabetes</a:t>
            </a:r>
          </a:p>
          <a:p>
            <a:endParaRPr lang="en-US" sz="1867" dirty="0"/>
          </a:p>
          <a:p>
            <a:r>
              <a:rPr lang="en-US" sz="1867" dirty="0"/>
              <a:t>Physical activity guidelines for students with diabetes</a:t>
            </a:r>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52229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4065848"/>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842965"/>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4755276"/>
          </a:xfrm>
        </p:spPr>
        <p:txBody>
          <a:bodyPr/>
          <a:lstStyle/>
          <a:p>
            <a:r>
              <a:rPr lang="en-US" dirty="0"/>
              <a:t>Good nutrition is important for everyone to achieve optimal health </a:t>
            </a:r>
          </a:p>
          <a:p>
            <a:r>
              <a:rPr lang="en-US" dirty="0"/>
              <a:t>Nutrition planning is an important part of the student’s diabetes management: </a:t>
            </a:r>
          </a:p>
          <a:p>
            <a:pPr lvl="1">
              <a:buFont typeface="Wingdings" pitchFamily="2" charset="2"/>
              <a:buChar char="§"/>
            </a:pPr>
            <a:r>
              <a:rPr lang="en-US" sz="1870" dirty="0">
                <a:latin typeface="Arial" panose="020B0604020202020204" pitchFamily="34" charset="0"/>
                <a:cs typeface="Arial" panose="020B0604020202020204" pitchFamily="34" charset="0"/>
              </a:rPr>
              <a:t>Maintain glucoses within target range</a:t>
            </a:r>
          </a:p>
          <a:p>
            <a:pPr lvl="1">
              <a:buFont typeface="Wingdings" pitchFamily="2" charset="2"/>
              <a:buChar char="§"/>
            </a:pPr>
            <a:r>
              <a:rPr lang="en-US" sz="1870" dirty="0">
                <a:latin typeface="Arial" panose="020B0604020202020204" pitchFamily="34" charset="0"/>
                <a:cs typeface="Arial" panose="020B0604020202020204" pitchFamily="34" charset="0"/>
              </a:rPr>
              <a:t>To reduce risk or delay complications of hypo and/or hyperglycemia</a:t>
            </a:r>
          </a:p>
          <a:p>
            <a:pPr lvl="1">
              <a:buFont typeface="Wingdings" pitchFamily="2" charset="2"/>
              <a:buChar char="§"/>
            </a:pPr>
            <a:r>
              <a:rPr lang="en-US" sz="1870" dirty="0">
                <a:latin typeface="Arial" panose="020B0604020202020204" pitchFamily="34" charset="0"/>
                <a:cs typeface="Arial" panose="020B0604020202020204" pitchFamily="34" charset="0"/>
              </a:rPr>
              <a:t>To help children and teens grow and develop properly</a:t>
            </a:r>
          </a:p>
          <a:p>
            <a:pPr lvl="1">
              <a:buFont typeface="Wingdings" pitchFamily="2" charset="2"/>
              <a:buChar char="§"/>
            </a:pPr>
            <a:r>
              <a:rPr lang="en-US" sz="1870" dirty="0">
                <a:latin typeface="Arial" panose="020B0604020202020204" pitchFamily="34" charset="0"/>
                <a:cs typeface="Arial" panose="020B0604020202020204" pitchFamily="34" charset="0"/>
              </a:rPr>
              <a:t>To achieve healthy weight</a:t>
            </a:r>
          </a:p>
          <a:p>
            <a:pPr lvl="1">
              <a:buFont typeface="Wingdings" pitchFamily="2" charset="2"/>
              <a:buChar char="§"/>
            </a:pPr>
            <a:r>
              <a:rPr lang="en-US" sz="1870" dirty="0">
                <a:latin typeface="Arial" panose="020B0604020202020204" pitchFamily="34" charset="0"/>
                <a:cs typeface="Arial" panose="020B0604020202020204" pitchFamily="34" charset="0"/>
              </a:rPr>
              <a:t>Promote optimal learning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Nutrition: Why important?</a:t>
            </a:r>
          </a:p>
        </p:txBody>
      </p:sp>
      <p:pic>
        <p:nvPicPr>
          <p:cNvPr id="4" name="Picture 3">
            <a:extLst>
              <a:ext uri="{FF2B5EF4-FFF2-40B4-BE49-F238E27FC236}">
                <a16:creationId xmlns:a16="http://schemas.microsoft.com/office/drawing/2014/main" id="{1CB4032A-8E36-B0F1-260B-6405A582D94F}"/>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238714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School Nutrition Management</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3220048"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5638906"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DC6E4-6276-69F9-14C3-3D3FEF150CE7}"/>
              </a:ext>
            </a:extLst>
          </p:cNvPr>
          <p:cNvSpPr/>
          <p:nvPr/>
        </p:nvSpPr>
        <p:spPr>
          <a:xfrm>
            <a:off x="8057764"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2546072"/>
            <a:ext cx="1719275" cy="1569660"/>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Student’s parent/guardian and health care team determine an individualized meal plan</a:t>
            </a:r>
          </a:p>
        </p:txBody>
      </p:sp>
      <p:sp>
        <p:nvSpPr>
          <p:cNvPr id="15" name="TextBox 14">
            <a:extLst>
              <a:ext uri="{FF2B5EF4-FFF2-40B4-BE49-F238E27FC236}">
                <a16:creationId xmlns:a16="http://schemas.microsoft.com/office/drawing/2014/main" id="{FFAE603E-3379-E3C7-C378-BF176FB25708}"/>
              </a:ext>
            </a:extLst>
          </p:cNvPr>
          <p:cNvSpPr txBox="1"/>
          <p:nvPr/>
        </p:nvSpPr>
        <p:spPr>
          <a:xfrm>
            <a:off x="3472595" y="2669182"/>
            <a:ext cx="1719275" cy="1323439"/>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A diagnosis of diabetes does NOT always limit which foods a student can eat</a:t>
            </a:r>
          </a:p>
        </p:txBody>
      </p:sp>
      <p:sp>
        <p:nvSpPr>
          <p:cNvPr id="16" name="TextBox 15">
            <a:extLst>
              <a:ext uri="{FF2B5EF4-FFF2-40B4-BE49-F238E27FC236}">
                <a16:creationId xmlns:a16="http://schemas.microsoft.com/office/drawing/2014/main" id="{75718FAD-BD30-C3EC-5357-CC1989EA5159}"/>
              </a:ext>
            </a:extLst>
          </p:cNvPr>
          <p:cNvSpPr txBox="1"/>
          <p:nvPr/>
        </p:nvSpPr>
        <p:spPr>
          <a:xfrm>
            <a:off x="5877908" y="2422961"/>
            <a:ext cx="1781190" cy="1815882"/>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Meals and snacks need to be carefully timed to balance physical activity and insulin/ medications</a:t>
            </a:r>
          </a:p>
        </p:txBody>
      </p:sp>
      <p:sp>
        <p:nvSpPr>
          <p:cNvPr id="17" name="TextBox 16">
            <a:extLst>
              <a:ext uri="{FF2B5EF4-FFF2-40B4-BE49-F238E27FC236}">
                <a16:creationId xmlns:a16="http://schemas.microsoft.com/office/drawing/2014/main" id="{3B3B3A9D-BD90-9598-BAD7-0A1537C7BC04}"/>
              </a:ext>
            </a:extLst>
          </p:cNvPr>
          <p:cNvSpPr txBox="1"/>
          <p:nvPr/>
        </p:nvSpPr>
        <p:spPr>
          <a:xfrm>
            <a:off x="8296766" y="2915404"/>
            <a:ext cx="1781190" cy="830997"/>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Encourage healthy eating for all students</a:t>
            </a:r>
          </a:p>
        </p:txBody>
      </p:sp>
    </p:spTree>
    <p:extLst>
      <p:ext uri="{BB962C8B-B14F-4D97-AF65-F5344CB8AC3E}">
        <p14:creationId xmlns:p14="http://schemas.microsoft.com/office/powerpoint/2010/main" val="367495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511393"/>
          </a:xfrm>
        </p:spPr>
        <p:txBody>
          <a:bodyPr/>
          <a:lstStyle/>
          <a:p>
            <a:pPr marL="0" indent="0">
              <a:buNone/>
            </a:pPr>
            <a:r>
              <a:rPr lang="en-US" b="1" dirty="0">
                <a:solidFill>
                  <a:schemeClr val="accent1"/>
                </a:solidFill>
              </a:rPr>
              <a:t>Students with diabetes may need additional accommodations to help manage lipids, blood pressure, and weight:</a:t>
            </a:r>
          </a:p>
          <a:p>
            <a:r>
              <a:rPr lang="en-US" dirty="0"/>
              <a:t>May need support at meals and snacks to achieve calorie level targets and consistent carb amounts, as per DMMP</a:t>
            </a:r>
          </a:p>
          <a:p>
            <a:r>
              <a:rPr lang="en-US" dirty="0"/>
              <a:t>Assure that healthy foods such as whole grains, low-fat protein and dairy, fruits, and vegetables are available</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School Nutrition Management</a:t>
            </a:r>
          </a:p>
        </p:txBody>
      </p:sp>
      <p:pic>
        <p:nvPicPr>
          <p:cNvPr id="4" name="Picture 3">
            <a:extLst>
              <a:ext uri="{FF2B5EF4-FFF2-40B4-BE49-F238E27FC236}">
                <a16:creationId xmlns:a16="http://schemas.microsoft.com/office/drawing/2014/main" id="{1CB4032A-8E36-B0F1-260B-6405A582D94F}"/>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248184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ED2E62B-ECA6-F586-A01A-48A4CAD5F333}"/>
              </a:ext>
            </a:extLst>
          </p:cNvPr>
          <p:cNvSpPr>
            <a:spLocks noGrp="1"/>
          </p:cNvSpPr>
          <p:nvPr>
            <p:ph type="body" sz="quarter" idx="26"/>
          </p:nvPr>
        </p:nvSpPr>
        <p:spPr>
          <a:xfrm>
            <a:off x="1133920" y="2079694"/>
            <a:ext cx="2708238" cy="1005324"/>
          </a:xfrm>
        </p:spPr>
        <p:txBody>
          <a:bodyPr anchor="b"/>
          <a:lstStyle/>
          <a:p>
            <a:r>
              <a:rPr lang="en-US" sz="2000" dirty="0"/>
              <a:t>Key:</a:t>
            </a:r>
          </a:p>
        </p:txBody>
      </p:sp>
      <p:sp>
        <p:nvSpPr>
          <p:cNvPr id="21" name="Text Placeholder 20">
            <a:extLst>
              <a:ext uri="{FF2B5EF4-FFF2-40B4-BE49-F238E27FC236}">
                <a16:creationId xmlns:a16="http://schemas.microsoft.com/office/drawing/2014/main" id="{48DD62A9-E9F2-F5AE-BA21-0DE6F1CAC96F}"/>
              </a:ext>
            </a:extLst>
          </p:cNvPr>
          <p:cNvSpPr>
            <a:spLocks noGrp="1"/>
          </p:cNvSpPr>
          <p:nvPr>
            <p:ph type="body" sz="quarter" idx="27"/>
          </p:nvPr>
        </p:nvSpPr>
        <p:spPr>
          <a:xfrm>
            <a:off x="1133920" y="3294726"/>
            <a:ext cx="2766961" cy="840316"/>
          </a:xfrm>
        </p:spPr>
        <p:txBody>
          <a:bodyPr/>
          <a:lstStyle/>
          <a:p>
            <a:pPr marL="342900" indent="-342900">
              <a:spcBef>
                <a:spcPts val="0"/>
              </a:spcBef>
              <a:buFont typeface="Wingdings" pitchFamily="2" charset="2"/>
              <a:buChar char="§"/>
            </a:pPr>
            <a:r>
              <a:rPr lang="en-US" sz="2000" dirty="0"/>
              <a:t>Balance insulin/medications with carbohydrate intake</a:t>
            </a:r>
          </a:p>
          <a:p>
            <a:pPr>
              <a:spcBef>
                <a:spcPts val="0"/>
              </a:spcBef>
            </a:pPr>
            <a:endParaRPr lang="en-US" sz="2000" dirty="0"/>
          </a:p>
        </p:txBody>
      </p:sp>
      <p:sp>
        <p:nvSpPr>
          <p:cNvPr id="18" name="Title 17">
            <a:extLst>
              <a:ext uri="{FF2B5EF4-FFF2-40B4-BE49-F238E27FC236}">
                <a16:creationId xmlns:a16="http://schemas.microsoft.com/office/drawing/2014/main" id="{5D0B6929-F3B6-DA43-7453-D9ABF513AE60}"/>
              </a:ext>
            </a:extLst>
          </p:cNvPr>
          <p:cNvSpPr>
            <a:spLocks noGrp="1"/>
          </p:cNvSpPr>
          <p:nvPr>
            <p:ph type="title"/>
          </p:nvPr>
        </p:nvSpPr>
        <p:spPr>
          <a:xfrm>
            <a:off x="912250" y="1053865"/>
            <a:ext cx="10366813" cy="517001"/>
          </a:xfrm>
        </p:spPr>
        <p:txBody>
          <a:bodyPr/>
          <a:lstStyle/>
          <a:p>
            <a:r>
              <a:rPr lang="en-US" dirty="0"/>
              <a:t>Basic Meal Plans</a:t>
            </a:r>
          </a:p>
        </p:txBody>
      </p:sp>
      <p:cxnSp>
        <p:nvCxnSpPr>
          <p:cNvPr id="26" name="Straight Connector 25">
            <a:extLst>
              <a:ext uri="{FF2B5EF4-FFF2-40B4-BE49-F238E27FC236}">
                <a16:creationId xmlns:a16="http://schemas.microsoft.com/office/drawing/2014/main" id="{33B33C3F-A9C8-8173-89CD-B9FB1DB85A9E}"/>
              </a:ext>
            </a:extLst>
          </p:cNvPr>
          <p:cNvCxnSpPr>
            <a:cxnSpLocks/>
          </p:cNvCxnSpPr>
          <p:nvPr/>
        </p:nvCxnSpPr>
        <p:spPr>
          <a:xfrm>
            <a:off x="1210832" y="3189881"/>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9">
            <a:extLst>
              <a:ext uri="{FF2B5EF4-FFF2-40B4-BE49-F238E27FC236}">
                <a16:creationId xmlns:a16="http://schemas.microsoft.com/office/drawing/2014/main" id="{B48319DC-361D-2CB3-867E-8D179BA35248}"/>
              </a:ext>
            </a:extLst>
          </p:cNvPr>
          <p:cNvSpPr txBox="1">
            <a:spLocks/>
          </p:cNvSpPr>
          <p:nvPr/>
        </p:nvSpPr>
        <p:spPr>
          <a:xfrm>
            <a:off x="4883799" y="2079695"/>
            <a:ext cx="2708238" cy="1005327"/>
          </a:xfrm>
          <a:prstGeom prst="rect">
            <a:avLst/>
          </a:prstGeom>
        </p:spPr>
        <p:txBody>
          <a:bodyPr anchor="b"/>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Most students have flexibility in WHAT they eat:</a:t>
            </a:r>
          </a:p>
        </p:txBody>
      </p:sp>
      <p:sp>
        <p:nvSpPr>
          <p:cNvPr id="11" name="Text Placeholder 20">
            <a:extLst>
              <a:ext uri="{FF2B5EF4-FFF2-40B4-BE49-F238E27FC236}">
                <a16:creationId xmlns:a16="http://schemas.microsoft.com/office/drawing/2014/main" id="{723383D5-9634-BD23-11FB-C90AA2E26C43}"/>
              </a:ext>
            </a:extLst>
          </p:cNvPr>
          <p:cNvSpPr txBox="1">
            <a:spLocks/>
          </p:cNvSpPr>
          <p:nvPr/>
        </p:nvSpPr>
        <p:spPr>
          <a:xfrm>
            <a:off x="4883799" y="3294726"/>
            <a:ext cx="2766961" cy="840316"/>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2133" b="0"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spcBef>
                <a:spcPts val="0"/>
              </a:spcBef>
              <a:buFont typeface="Wingdings" pitchFamily="2" charset="2"/>
              <a:buChar char="§"/>
            </a:pPr>
            <a:r>
              <a:rPr lang="en-US" sz="2000" dirty="0"/>
              <a:t>Basic carbohydrate counting</a:t>
            </a:r>
          </a:p>
          <a:p>
            <a:pPr marL="342900" indent="-342900">
              <a:spcBef>
                <a:spcPts val="0"/>
              </a:spcBef>
              <a:buFont typeface="Wingdings" pitchFamily="2" charset="2"/>
              <a:buChar char="§"/>
            </a:pPr>
            <a:r>
              <a:rPr lang="en-US" sz="2000" dirty="0"/>
              <a:t>Advanced carbohydrate counting</a:t>
            </a:r>
          </a:p>
        </p:txBody>
      </p:sp>
      <p:cxnSp>
        <p:nvCxnSpPr>
          <p:cNvPr id="12" name="Straight Connector 11">
            <a:extLst>
              <a:ext uri="{FF2B5EF4-FFF2-40B4-BE49-F238E27FC236}">
                <a16:creationId xmlns:a16="http://schemas.microsoft.com/office/drawing/2014/main" id="{57D45AE3-E6F7-A9F6-A9D0-E76894750071}"/>
              </a:ext>
            </a:extLst>
          </p:cNvPr>
          <p:cNvCxnSpPr>
            <a:cxnSpLocks/>
          </p:cNvCxnSpPr>
          <p:nvPr/>
        </p:nvCxnSpPr>
        <p:spPr>
          <a:xfrm>
            <a:off x="4960711" y="3189881"/>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a16="http://schemas.microsoft.com/office/drawing/2014/main" id="{9A0D0A6E-8F8D-5055-6261-313367071983}"/>
              </a:ext>
            </a:extLst>
          </p:cNvPr>
          <p:cNvSpPr txBox="1">
            <a:spLocks/>
          </p:cNvSpPr>
          <p:nvPr/>
        </p:nvSpPr>
        <p:spPr>
          <a:xfrm>
            <a:off x="8650456" y="2059389"/>
            <a:ext cx="2708238" cy="966229"/>
          </a:xfrm>
          <a:prstGeom prst="rect">
            <a:avLst/>
          </a:prstGeom>
        </p:spPr>
        <p:txBody>
          <a:bodyPr anchor="b"/>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Many students have flexibility in WHEN they eat:</a:t>
            </a:r>
          </a:p>
        </p:txBody>
      </p:sp>
      <p:sp>
        <p:nvSpPr>
          <p:cNvPr id="14" name="Text Placeholder 20">
            <a:extLst>
              <a:ext uri="{FF2B5EF4-FFF2-40B4-BE49-F238E27FC236}">
                <a16:creationId xmlns:a16="http://schemas.microsoft.com/office/drawing/2014/main" id="{69DC88DB-56EB-A852-835C-642BFA36693C}"/>
              </a:ext>
            </a:extLst>
          </p:cNvPr>
          <p:cNvSpPr txBox="1">
            <a:spLocks/>
          </p:cNvSpPr>
          <p:nvPr/>
        </p:nvSpPr>
        <p:spPr>
          <a:xfrm>
            <a:off x="8650456" y="3294726"/>
            <a:ext cx="2766961" cy="840316"/>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2133" b="0"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spcBef>
                <a:spcPts val="0"/>
              </a:spcBef>
              <a:buFont typeface="Wingdings" pitchFamily="2" charset="2"/>
              <a:buChar char="§"/>
            </a:pPr>
            <a:r>
              <a:rPr lang="en-US" sz="2000" dirty="0"/>
              <a:t>More precise insulin delivery (pumps, pens)</a:t>
            </a:r>
          </a:p>
          <a:p>
            <a:pPr marL="342900" indent="-342900">
              <a:spcBef>
                <a:spcPts val="0"/>
              </a:spcBef>
              <a:buFont typeface="Wingdings" pitchFamily="2" charset="2"/>
              <a:buChar char="§"/>
            </a:pPr>
            <a:r>
              <a:rPr lang="en-US" sz="2000" dirty="0"/>
              <a:t>Rapid-acting insulins</a:t>
            </a:r>
          </a:p>
          <a:p>
            <a:pPr marL="342900" indent="-342900">
              <a:spcBef>
                <a:spcPts val="0"/>
              </a:spcBef>
              <a:buFont typeface="Wingdings" pitchFamily="2" charset="2"/>
              <a:buChar char="§"/>
            </a:pPr>
            <a:r>
              <a:rPr lang="en-US" sz="2000" dirty="0"/>
              <a:t>Time dosing of insulin according to DMMP</a:t>
            </a:r>
          </a:p>
        </p:txBody>
      </p:sp>
      <p:cxnSp>
        <p:nvCxnSpPr>
          <p:cNvPr id="15" name="Straight Connector 14">
            <a:extLst>
              <a:ext uri="{FF2B5EF4-FFF2-40B4-BE49-F238E27FC236}">
                <a16:creationId xmlns:a16="http://schemas.microsoft.com/office/drawing/2014/main" id="{2FA4C780-BE39-2166-1E3F-379E97D9D7DB}"/>
              </a:ext>
            </a:extLst>
          </p:cNvPr>
          <p:cNvCxnSpPr>
            <a:cxnSpLocks/>
          </p:cNvCxnSpPr>
          <p:nvPr/>
        </p:nvCxnSpPr>
        <p:spPr>
          <a:xfrm>
            <a:off x="8727368" y="3189881"/>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29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695674"/>
          </a:xfrm>
        </p:spPr>
        <p:txBody>
          <a:bodyPr/>
          <a:lstStyle/>
          <a:p>
            <a:r>
              <a:rPr lang="en-US" dirty="0"/>
              <a:t>Calories from: </a:t>
            </a:r>
          </a:p>
          <a:p>
            <a:pPr lvl="1"/>
            <a:r>
              <a:rPr lang="en-US" sz="1870" dirty="0">
                <a:latin typeface="Arial" panose="020B0604020202020204" pitchFamily="34" charset="0"/>
                <a:cs typeface="Arial" panose="020B0604020202020204" pitchFamily="34" charset="0"/>
              </a:rPr>
              <a:t>carbohydrate </a:t>
            </a:r>
          </a:p>
          <a:p>
            <a:pPr lvl="1"/>
            <a:r>
              <a:rPr lang="en-US" sz="1870" dirty="0">
                <a:latin typeface="Arial" panose="020B0604020202020204" pitchFamily="34" charset="0"/>
                <a:cs typeface="Arial" panose="020B0604020202020204" pitchFamily="34" charset="0"/>
              </a:rPr>
              <a:t>protein </a:t>
            </a:r>
          </a:p>
          <a:p>
            <a:pPr lvl="1"/>
            <a:r>
              <a:rPr lang="en-US" sz="1870" dirty="0">
                <a:latin typeface="Arial" panose="020B0604020202020204" pitchFamily="34" charset="0"/>
                <a:cs typeface="Arial" panose="020B0604020202020204" pitchFamily="34" charset="0"/>
              </a:rPr>
              <a:t>fat </a:t>
            </a:r>
          </a:p>
          <a:p>
            <a:r>
              <a:rPr lang="en-US" dirty="0"/>
              <a:t>Each nutrient type affects blood glucose differently </a:t>
            </a:r>
          </a:p>
          <a:p>
            <a:r>
              <a:rPr lang="en-US" dirty="0"/>
              <a:t>Carbohydrate has the biggest effect on blood glucose </a:t>
            </a:r>
          </a:p>
          <a:p>
            <a:r>
              <a:rPr lang="en-US" dirty="0"/>
              <a:t>TOTAL carbohydrate matters more than the source (sugar or starch)</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Basic Carbohydrate Counting</a:t>
            </a:r>
          </a:p>
        </p:txBody>
      </p:sp>
      <p:pic>
        <p:nvPicPr>
          <p:cNvPr id="5" name="Picture 4">
            <a:extLst>
              <a:ext uri="{FF2B5EF4-FFF2-40B4-BE49-F238E27FC236}">
                <a16:creationId xmlns:a16="http://schemas.microsoft.com/office/drawing/2014/main" id="{ADAD7BE6-E4A8-EF31-32A8-D85E5FE765A0}"/>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115562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011530"/>
          </a:xfrm>
        </p:spPr>
        <p:txBody>
          <a:bodyPr/>
          <a:lstStyle/>
          <a:p>
            <a:pPr marL="0" indent="0">
              <a:buNone/>
            </a:pPr>
            <a:r>
              <a:rPr lang="en-US" b="1" dirty="0">
                <a:solidFill>
                  <a:schemeClr val="accent1"/>
                </a:solidFill>
              </a:rPr>
              <a:t>USING THE INSULIN-TO-CARB RATIO</a:t>
            </a:r>
          </a:p>
          <a:p>
            <a:pPr marL="0" indent="0">
              <a:buNone/>
            </a:pPr>
            <a:r>
              <a:rPr lang="en-US" dirty="0"/>
              <a:t>The insulin-to-carb ratio:</a:t>
            </a:r>
          </a:p>
          <a:p>
            <a:r>
              <a:rPr lang="en-US" dirty="0"/>
              <a:t>Varies from student to student</a:t>
            </a:r>
          </a:p>
          <a:p>
            <a:r>
              <a:rPr lang="en-US" dirty="0"/>
              <a:t>Is determined by the student’s health care team </a:t>
            </a:r>
          </a:p>
          <a:p>
            <a:r>
              <a:rPr lang="en-US" dirty="0"/>
              <a:t>Should be included in the DMMP</a:t>
            </a:r>
          </a:p>
          <a:p>
            <a:r>
              <a:rPr lang="en-US" dirty="0"/>
              <a:t>Usually stated as a ratio of 1 unit of insulin to x grams of carbohydrate</a:t>
            </a:r>
          </a:p>
          <a:p>
            <a:r>
              <a:rPr lang="en-US" dirty="0"/>
              <a:t>May vary from meal to meal for a student</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85885"/>
          </a:xfrm>
        </p:spPr>
        <p:txBody>
          <a:bodyPr/>
          <a:lstStyle/>
          <a:p>
            <a:r>
              <a:rPr lang="en-US" dirty="0"/>
              <a:t>Advanced Carbohydrate Counting</a:t>
            </a:r>
          </a:p>
        </p:txBody>
      </p:sp>
      <p:pic>
        <p:nvPicPr>
          <p:cNvPr id="5" name="Picture 4">
            <a:extLst>
              <a:ext uri="{FF2B5EF4-FFF2-40B4-BE49-F238E27FC236}">
                <a16:creationId xmlns:a16="http://schemas.microsoft.com/office/drawing/2014/main" id="{ADAD7BE6-E4A8-EF31-32A8-D85E5FE765A0}"/>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3659924805"/>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1658</TotalTime>
  <Words>3382</Words>
  <Application>Microsoft Office PowerPoint</Application>
  <PresentationFormat>Widescreen</PresentationFormat>
  <Paragraphs>287</Paragraphs>
  <Slides>20</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Arial Black</vt:lpstr>
      <vt:lpstr>Calibri</vt:lpstr>
      <vt:lpstr>Wingdings</vt:lpstr>
      <vt:lpstr>4_Custom Design</vt:lpstr>
      <vt:lpstr>Custom Design</vt:lpstr>
      <vt:lpstr>2_Custom Design</vt:lpstr>
      <vt:lpstr>5_Custom Design</vt:lpstr>
      <vt:lpstr>6_Custom Design</vt:lpstr>
      <vt:lpstr>NUTRITION  AND PHYSICAL ACTIVITY</vt:lpstr>
      <vt:lpstr>Optimal Student Health  and Learning</vt:lpstr>
      <vt:lpstr>Learning Objectives</vt:lpstr>
      <vt:lpstr>PowerPoint Presentation</vt:lpstr>
      <vt:lpstr>PowerPoint Presentation</vt:lpstr>
      <vt:lpstr>PowerPoint Presentation</vt:lpstr>
      <vt:lpstr>Basic Meal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18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35</cp:revision>
  <dcterms:created xsi:type="dcterms:W3CDTF">2022-11-30T20:13:39Z</dcterms:created>
  <dcterms:modified xsi:type="dcterms:W3CDTF">2023-01-25T18:02:05Z</dcterms:modified>
</cp:coreProperties>
</file>